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2"/>
  </p:notesMasterIdLst>
  <p:handoutMasterIdLst>
    <p:handoutMasterId r:id="rId13"/>
  </p:handoutMasterIdLst>
  <p:sldIdLst>
    <p:sldId id="431" r:id="rId5"/>
    <p:sldId id="436" r:id="rId6"/>
    <p:sldId id="433" r:id="rId7"/>
    <p:sldId id="437" r:id="rId8"/>
    <p:sldId id="438" r:id="rId9"/>
    <p:sldId id="439" r:id="rId10"/>
    <p:sldId id="440" r:id="rId11"/>
  </p:sldIdLst>
  <p:sldSz cx="10655300" cy="7559675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Arnošt" initials="RA" lastIdx="3" clrIdx="0">
    <p:extLst>
      <p:ext uri="{19B8F6BF-5375-455C-9EA6-DF929625EA0E}">
        <p15:presenceInfo xmlns:p15="http://schemas.microsoft.com/office/powerpoint/2012/main" userId="688c34474c2f4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E3B"/>
    <a:srgbClr val="A70E14"/>
    <a:srgbClr val="8C8B8A"/>
    <a:srgbClr val="115F93"/>
    <a:srgbClr val="863E2E"/>
    <a:srgbClr val="FFFF99"/>
    <a:srgbClr val="FFCC66"/>
    <a:srgbClr val="FECC00"/>
    <a:srgbClr val="5B5B58"/>
    <a:srgbClr val="585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2" autoAdjust="0"/>
  </p:normalViewPr>
  <p:slideViewPr>
    <p:cSldViewPr snapToGrid="0">
      <p:cViewPr varScale="1">
        <p:scale>
          <a:sx n="107" d="100"/>
          <a:sy n="107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3104-FF4B-4D1E-A9F3-E9D37F52BD8A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81EA-7ADB-4B28-AD03-456DC867F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32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ACFD-EA2C-4FBF-B8E4-B9E7D02C51C6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1243013"/>
            <a:ext cx="4725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8DBB-C00C-43A6-86CD-A967CCE9E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0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1pPr>
    <a:lvl2pPr marL="52038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2pPr>
    <a:lvl3pPr marL="104077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3pPr>
    <a:lvl4pPr marL="156115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4pPr>
    <a:lvl5pPr marL="208154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5pPr>
    <a:lvl6pPr marL="260192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6pPr>
    <a:lvl7pPr marL="312231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7pPr>
    <a:lvl8pPr marL="364269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8pPr>
    <a:lvl9pPr marL="416308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2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2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92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67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2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51402" y="1289632"/>
            <a:ext cx="5610620" cy="55047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60" y="587975"/>
            <a:ext cx="7171950" cy="3443853"/>
          </a:xfrm>
        </p:spPr>
        <p:txBody>
          <a:bodyPr anchor="b">
            <a:normAutofit/>
          </a:bodyPr>
          <a:lstStyle>
            <a:lvl1pPr algn="l">
              <a:defRPr sz="485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59" y="4237153"/>
            <a:ext cx="5773077" cy="210924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1559" y="587975"/>
            <a:ext cx="9412182" cy="3443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87944" y="4237152"/>
            <a:ext cx="8484774" cy="50397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9412182" cy="3191863"/>
          </a:xfrm>
        </p:spPr>
        <p:txBody>
          <a:bodyPr anchor="ctr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4535805"/>
            <a:ext cx="7438611" cy="209991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8" y="587975"/>
            <a:ext cx="7993557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3119" y="3779838"/>
            <a:ext cx="7460653" cy="53197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741133"/>
            <a:ext cx="7437223" cy="1894582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28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3779838"/>
            <a:ext cx="7437223" cy="1871069"/>
          </a:xfrm>
        </p:spPr>
        <p:txBody>
          <a:bodyPr anchor="b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658160"/>
            <a:ext cx="7438611" cy="977554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9" y="587975"/>
            <a:ext cx="7993556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283816"/>
            <a:ext cx="7437223" cy="1157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459766"/>
            <a:ext cx="7437222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14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8769482" cy="31918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330481"/>
            <a:ext cx="7437223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254443"/>
            <a:ext cx="7437222" cy="138127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 algn="l"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60" y="587976"/>
            <a:ext cx="7638241" cy="4153158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687" y="587975"/>
            <a:ext cx="2382054" cy="4871791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59" y="587975"/>
            <a:ext cx="6816889" cy="60477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60" y="587975"/>
            <a:ext cx="7638241" cy="4153158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2183905"/>
            <a:ext cx="7460654" cy="2557224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946454"/>
            <a:ext cx="7460653" cy="168926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1560" y="587975"/>
            <a:ext cx="4602809" cy="415315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32947" y="587975"/>
            <a:ext cx="4600794" cy="4143822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943" y="587975"/>
            <a:ext cx="4331181" cy="671971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59" y="1259946"/>
            <a:ext cx="4597565" cy="3481184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443" y="624724"/>
            <a:ext cx="438616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948" y="1259946"/>
            <a:ext cx="4610660" cy="34718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252" y="587975"/>
            <a:ext cx="3729355" cy="1679928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58" y="587975"/>
            <a:ext cx="5172383" cy="60477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4252" y="2435898"/>
            <a:ext cx="3729355" cy="230523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56" y="1595931"/>
            <a:ext cx="4152185" cy="125994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87942" y="1007956"/>
            <a:ext cx="3823246" cy="529177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121" y="3023870"/>
            <a:ext cx="4153310" cy="2295901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559" y="6803708"/>
            <a:ext cx="6772273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3190" y="4293150"/>
            <a:ext cx="2878767" cy="2930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587976"/>
            <a:ext cx="7638241" cy="415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8300" y="6803711"/>
            <a:ext cx="13988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559" y="6803708"/>
            <a:ext cx="67722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9366" y="6149240"/>
            <a:ext cx="998535" cy="738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ailto:info@dvorak-online.com" TargetMode="External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hyperlink" Target="https://www.dvorak-engineering.com/" TargetMode="External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dvorak-engineering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10" Type="http://schemas.openxmlformats.org/officeDocument/2006/relationships/image" Target="../media/image12.emf"/><Relationship Id="rId4" Type="http://schemas.openxmlformats.org/officeDocument/2006/relationships/hyperlink" Target="https://www.dvorak-engineering.com/" TargetMode="External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10" Type="http://schemas.openxmlformats.org/officeDocument/2006/relationships/image" Target="../media/image16.emf"/><Relationship Id="rId4" Type="http://schemas.openxmlformats.org/officeDocument/2006/relationships/hyperlink" Target="https://www.dvorak-engineering.com/" TargetMode="External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4" Type="http://schemas.openxmlformats.org/officeDocument/2006/relationships/hyperlink" Target="https://www.dvorak-engineer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4" Type="http://schemas.openxmlformats.org/officeDocument/2006/relationships/hyperlink" Target="https://www.dvorak-engineering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4" Type="http://schemas.openxmlformats.org/officeDocument/2006/relationships/hyperlink" Target="https://www.dvorak-engineer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5967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3164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4AA42FD-FA89-4697-99A9-C8C8B2C71E0B}"/>
              </a:ext>
            </a:extLst>
          </p:cNvPr>
          <p:cNvSpPr/>
          <p:nvPr/>
        </p:nvSpPr>
        <p:spPr>
          <a:xfrm>
            <a:off x="2213570" y="1278447"/>
            <a:ext cx="875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sng" strike="noStrike" baseline="0" dirty="0">
                <a:solidFill>
                  <a:srgbClr val="983E3B"/>
                </a:solidFill>
                <a:latin typeface="+mj-lt"/>
              </a:rPr>
              <a:t>Soft </a:t>
            </a:r>
            <a:r>
              <a:rPr lang="cs-CZ" sz="2400" b="1" i="0" u="sng" strike="noStrike" baseline="0" dirty="0" err="1">
                <a:solidFill>
                  <a:srgbClr val="983E3B"/>
                </a:solidFill>
                <a:latin typeface="+mj-lt"/>
              </a:rPr>
              <a:t>Waffle</a:t>
            </a:r>
            <a:r>
              <a:rPr lang="cs-CZ" sz="2400" b="1" i="0" u="sng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2400" b="1" i="0" u="sng" strike="noStrike" baseline="0" dirty="0" err="1">
                <a:solidFill>
                  <a:srgbClr val="983E3B"/>
                </a:solidFill>
                <a:latin typeface="+mj-lt"/>
              </a:rPr>
              <a:t>Sandwiching</a:t>
            </a:r>
            <a:r>
              <a:rPr lang="cs-CZ" sz="2400" b="1" i="0" u="sng" strike="noStrike" baseline="0" dirty="0">
                <a:solidFill>
                  <a:srgbClr val="983E3B"/>
                </a:solidFill>
                <a:latin typeface="+mj-lt"/>
              </a:rPr>
              <a:t> Line</a:t>
            </a:r>
            <a:endParaRPr lang="cs-CZ" sz="2400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41F5D2-699C-45B4-8ABC-C591A24E286E}"/>
              </a:ext>
            </a:extLst>
          </p:cNvPr>
          <p:cNvSpPr txBox="1"/>
          <p:nvPr/>
        </p:nvSpPr>
        <p:spPr>
          <a:xfrm>
            <a:off x="2550798" y="1789168"/>
            <a:ext cx="699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u="none" strike="noStrike" baseline="0" dirty="0">
                <a:solidFill>
                  <a:srgbClr val="983E3B"/>
                </a:solidFill>
                <a:latin typeface="Calibri-Bold"/>
              </a:rPr>
              <a:t>3000</a:t>
            </a:r>
            <a:r>
              <a:rPr lang="cs-CZ" sz="1800" i="0" u="none" strike="noStrike" baseline="0" dirty="0">
                <a:solidFill>
                  <a:srgbClr val="983E3B"/>
                </a:solidFill>
                <a:latin typeface="Calibri-Bold"/>
              </a:rPr>
              <a:t> </a:t>
            </a:r>
            <a:r>
              <a:rPr lang="cs-CZ" sz="1800" i="0" u="none" strike="noStrike" baseline="0" dirty="0" err="1">
                <a:solidFill>
                  <a:srgbClr val="983E3B"/>
                </a:solidFill>
                <a:latin typeface="Calibri-Bold"/>
              </a:rPr>
              <a:t>pcs</a:t>
            </a:r>
            <a:r>
              <a:rPr lang="cs-CZ" sz="1800" i="0" u="none" strike="noStrike" baseline="0" dirty="0">
                <a:solidFill>
                  <a:srgbClr val="983E3B"/>
                </a:solidFill>
                <a:latin typeface="Calibri-Bold"/>
              </a:rPr>
              <a:t>.</a:t>
            </a:r>
            <a:r>
              <a:rPr lang="en-US" sz="1800" i="0" u="none" strike="noStrike" baseline="0" dirty="0">
                <a:solidFill>
                  <a:srgbClr val="983E3B"/>
                </a:solidFill>
                <a:latin typeface="Calibri-Bold"/>
              </a:rPr>
              <a:t> sandwiched waffles per hour</a:t>
            </a:r>
            <a:endParaRPr lang="cs-CZ" dirty="0">
              <a:solidFill>
                <a:srgbClr val="983E3B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7D70C2-C6E4-690A-ACFC-4DCB59AE3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58"/>
          <a:stretch/>
        </p:blipFill>
        <p:spPr>
          <a:xfrm>
            <a:off x="8010772" y="199959"/>
            <a:ext cx="2381627" cy="303926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B1F87F6-5310-5488-98AE-674E9C608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68" y="2488552"/>
            <a:ext cx="8051106" cy="14401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A24C4EA-B0A3-7AEE-9BDD-B57EF89F6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220" y="4147428"/>
            <a:ext cx="2381627" cy="190380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03A055B-9842-D257-775F-9DD3E789A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36" y="4529903"/>
            <a:ext cx="2150324" cy="183742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EC1400-C955-D3B3-B112-AAFC459C6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5190" y="4541066"/>
            <a:ext cx="2150324" cy="182145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0E6C917-6AF5-522B-3705-0E7AFD8FC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6900" y="4541066"/>
            <a:ext cx="2213569" cy="1821451"/>
          </a:xfrm>
          <a:prstGeom prst="rect">
            <a:avLst/>
          </a:prstGeom>
        </p:spPr>
      </p:pic>
      <p:sp>
        <p:nvSpPr>
          <p:cNvPr id="24" name="TextovéPole 6">
            <a:extLst>
              <a:ext uri="{FF2B5EF4-FFF2-40B4-BE49-F238E27FC236}">
                <a16:creationId xmlns:a16="http://schemas.microsoft.com/office/drawing/2014/main" id="{D2D5974F-2661-1404-677D-489EF90EB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11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9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-13212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3164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4AA42FD-FA89-4697-99A9-C8C8B2C71E0B}"/>
              </a:ext>
            </a:extLst>
          </p:cNvPr>
          <p:cNvSpPr/>
          <p:nvPr/>
        </p:nvSpPr>
        <p:spPr>
          <a:xfrm>
            <a:off x="643437" y="1234011"/>
            <a:ext cx="875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u="sng" strike="noStrike" baseline="0" dirty="0">
                <a:solidFill>
                  <a:srgbClr val="983E3B"/>
                </a:solidFill>
                <a:latin typeface="+mj-lt"/>
              </a:rPr>
              <a:t>DESCRIPTION OF THE PRODUCTION PROCESS OF SOFT WAFFLES.</a:t>
            </a:r>
            <a:endParaRPr lang="cs-CZ" sz="2800" b="1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EC9FB5-7A77-E441-58EE-C7E66BC9382E}"/>
              </a:ext>
            </a:extLst>
          </p:cNvPr>
          <p:cNvSpPr txBox="1"/>
          <p:nvPr/>
        </p:nvSpPr>
        <p:spPr>
          <a:xfrm>
            <a:off x="517032" y="1703572"/>
            <a:ext cx="805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79002F"/>
                </a:solidFill>
                <a:latin typeface="Calibri-Bold"/>
              </a:rPr>
              <a:t>The complete production process of Soft Waffle line can be divided in 3 stages: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86DFB7-86C5-5CB6-608E-095C94D9B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781" y="2173134"/>
            <a:ext cx="6228169" cy="13830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64B912-6DF1-2DF3-D3CD-0A51C97AE1F3}"/>
              </a:ext>
            </a:extLst>
          </p:cNvPr>
          <p:cNvSpPr txBox="1"/>
          <p:nvPr/>
        </p:nvSpPr>
        <p:spPr>
          <a:xfrm>
            <a:off x="1693599" y="3763121"/>
            <a:ext cx="557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983E3B"/>
                </a:solidFill>
                <a:latin typeface="Calibri" panose="020F0502020204030204" pitchFamily="34" charset="0"/>
              </a:rPr>
              <a:t>Schematic drawing of product manufacturing steps.</a:t>
            </a:r>
            <a:endParaRPr lang="cs-CZ" dirty="0">
              <a:solidFill>
                <a:srgbClr val="983E3B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E5F727-549E-AB22-BA34-486C6BF7D65D}"/>
              </a:ext>
            </a:extLst>
          </p:cNvPr>
          <p:cNvSpPr txBox="1"/>
          <p:nvPr/>
        </p:nvSpPr>
        <p:spPr>
          <a:xfrm>
            <a:off x="364186" y="4241375"/>
            <a:ext cx="8051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u="sng" strike="noStrike" baseline="0" dirty="0">
                <a:solidFill>
                  <a:srgbClr val="983E3B"/>
                </a:solidFill>
                <a:latin typeface="+mj-lt"/>
              </a:rPr>
              <a:t>Dough mixing</a:t>
            </a:r>
            <a:r>
              <a:rPr lang="en-US" sz="1600" b="0" i="0" strike="noStrike" baseline="0" dirty="0">
                <a:solidFill>
                  <a:srgbClr val="983E3B"/>
                </a:solidFill>
                <a:latin typeface="+mj-lt"/>
              </a:rPr>
              <a:t>. 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Can be performed by using a planetary mixer(s). Dough mixing process also can be fully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automated by using a continuous mixing and transfer systems. This choice should be done by the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customer, depending on the available budget and convenience preferences.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u="sng" strike="noStrike" baseline="0" dirty="0">
                <a:solidFill>
                  <a:srgbClr val="983E3B"/>
                </a:solidFill>
                <a:latin typeface="+mj-lt"/>
              </a:rPr>
              <a:t>Making of Soft Waffle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. At this stage you will use the automatic Soft Waffle 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L</a:t>
            </a:r>
            <a:r>
              <a:rPr lang="en-US" sz="1600" b="0" i="0" u="none" strike="noStrike" baseline="0" dirty="0" err="1">
                <a:solidFill>
                  <a:srgbClr val="983E3B"/>
                </a:solidFill>
                <a:latin typeface="+mj-lt"/>
              </a:rPr>
              <a:t>ine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. Normally, in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production of these cakes are used ready-to-use fillings, </a:t>
            </a:r>
            <a:r>
              <a:rPr lang="en-US" sz="1600" b="0" i="0" u="none" strike="noStrike" baseline="0" dirty="0" err="1">
                <a:solidFill>
                  <a:srgbClr val="983E3B"/>
                </a:solidFill>
                <a:latin typeface="+mj-lt"/>
              </a:rPr>
              <a:t>supplie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 in buckets or plastic bags.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600" b="0" i="0" u="none" strike="noStrike" baseline="0" dirty="0" err="1">
                <a:solidFill>
                  <a:srgbClr val="983E3B"/>
                </a:solidFill>
                <a:latin typeface="+mj-lt"/>
              </a:rPr>
              <a:t>Product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600" b="0" i="0" u="none" strike="noStrike" baseline="0" dirty="0" err="1">
                <a:solidFill>
                  <a:srgbClr val="983E3B"/>
                </a:solidFill>
                <a:latin typeface="+mj-lt"/>
              </a:rPr>
              <a:t>cooling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600" b="0" i="0" u="none" strike="noStrike" baseline="0" dirty="0" err="1">
                <a:solidFill>
                  <a:srgbClr val="983E3B"/>
                </a:solidFill>
                <a:latin typeface="+mj-lt"/>
              </a:rPr>
              <a:t>is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600" b="0" i="0" u="none" strike="noStrike" baseline="0" dirty="0" err="1">
                <a:solidFill>
                  <a:srgbClr val="983E3B"/>
                </a:solidFill>
                <a:latin typeface="+mj-lt"/>
              </a:rPr>
              <a:t>included</a:t>
            </a:r>
            <a:r>
              <a:rPr lang="cs-CZ" sz="1600" b="0" i="0" u="none" strike="noStrike" baseline="0" dirty="0">
                <a:solidFill>
                  <a:srgbClr val="983E3B"/>
                </a:solidFill>
                <a:latin typeface="+mj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u="sng" strike="noStrike" baseline="0" dirty="0">
                <a:solidFill>
                  <a:srgbClr val="983E3B"/>
                </a:solidFill>
                <a:latin typeface="+mj-lt"/>
              </a:rPr>
              <a:t>Product packaging</a:t>
            </a:r>
            <a:r>
              <a:rPr lang="en-US" sz="1600" b="0" i="0" u="none" strike="noStrike" baseline="0" dirty="0">
                <a:solidFill>
                  <a:srgbClr val="983E3B"/>
                </a:solidFill>
                <a:latin typeface="+mj-lt"/>
              </a:rPr>
              <a:t>. For packaging of pancakes is needed a flow-wrapping machine. </a:t>
            </a:r>
            <a:endParaRPr lang="cs-CZ" sz="1600" dirty="0">
              <a:solidFill>
                <a:srgbClr val="983E3B"/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20" name="TextovéPole 6">
            <a:extLst>
              <a:ext uri="{FF2B5EF4-FFF2-40B4-BE49-F238E27FC236}">
                <a16:creationId xmlns:a16="http://schemas.microsoft.com/office/drawing/2014/main" id="{CE89CFF7-8C06-A298-1C16-5DFA13EB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0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" y="-3164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FF00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lang="cs-CZ" altLang="cs-CZ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03DA72-45FC-0F6D-0A55-F9C3A9164B8B}"/>
              </a:ext>
            </a:extLst>
          </p:cNvPr>
          <p:cNvSpPr txBox="1"/>
          <p:nvPr/>
        </p:nvSpPr>
        <p:spPr>
          <a:xfrm>
            <a:off x="405418" y="3274396"/>
            <a:ext cx="3815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1. </a:t>
            </a:r>
            <a:r>
              <a:rPr lang="en-US" sz="1200" b="1" i="0" u="none" strike="noStrike" baseline="0" dirty="0">
                <a:solidFill>
                  <a:srgbClr val="983E3B"/>
                </a:solidFill>
                <a:latin typeface="+mj-lt"/>
              </a:rPr>
              <a:t>Depositing of dough on hot plates.</a:t>
            </a: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Dough is deposited on baking </a:t>
            </a:r>
            <a:r>
              <a:rPr lang="en-US" sz="1200" b="0" i="0" u="none" strike="noStrike" baseline="0" dirty="0" err="1">
                <a:solidFill>
                  <a:srgbClr val="983E3B"/>
                </a:solidFill>
                <a:latin typeface="+mj-lt"/>
              </a:rPr>
              <a:t>moulds</a:t>
            </a:r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endParaRPr lang="cs-CZ" sz="1200" b="0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cs-CZ" sz="1200" dirty="0">
                <a:solidFill>
                  <a:srgbClr val="983E3B"/>
                </a:solidFill>
                <a:latin typeface="+mj-lt"/>
              </a:rPr>
              <a:t>   </a:t>
            </a:r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on the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plates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.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Baking plates are direct gas heated.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13" name="TextovéPole 6">
            <a:extLst>
              <a:ext uri="{FF2B5EF4-FFF2-40B4-BE49-F238E27FC236}">
                <a16:creationId xmlns:a16="http://schemas.microsoft.com/office/drawing/2014/main" id="{A2809903-0790-2507-40FE-606F242B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0D3D6F-FA20-6868-8D7B-0B4F8216704B}"/>
              </a:ext>
            </a:extLst>
          </p:cNvPr>
          <p:cNvSpPr/>
          <p:nvPr/>
        </p:nvSpPr>
        <p:spPr>
          <a:xfrm>
            <a:off x="1070656" y="1237356"/>
            <a:ext cx="875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u="sng" strike="noStrike" baseline="0" dirty="0">
                <a:solidFill>
                  <a:srgbClr val="983E3B"/>
                </a:solidFill>
                <a:latin typeface="Calibri" panose="020F0502020204030204" pitchFamily="34" charset="0"/>
              </a:rPr>
              <a:t>DESCRIPTION OF THE AUTOMATIC SOFT WAFFLE SANDWICHING LINE</a:t>
            </a:r>
            <a:endParaRPr lang="cs-CZ" sz="2800" b="1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D98F3D-BD0E-41A5-2432-AF69DD473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74" y="1729257"/>
            <a:ext cx="2552700" cy="142453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B9C85AE-481F-CC52-771C-5D2049E02B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892"/>
          <a:stretch/>
        </p:blipFill>
        <p:spPr>
          <a:xfrm>
            <a:off x="4999379" y="1729257"/>
            <a:ext cx="2552700" cy="1424539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8E9F9FD0-4E2F-2912-10F3-A34F927B3B8B}"/>
              </a:ext>
            </a:extLst>
          </p:cNvPr>
          <p:cNvSpPr txBox="1"/>
          <p:nvPr/>
        </p:nvSpPr>
        <p:spPr>
          <a:xfrm>
            <a:off x="4626283" y="3232936"/>
            <a:ext cx="381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>
                <a:solidFill>
                  <a:srgbClr val="983E3B"/>
                </a:solidFill>
                <a:latin typeface="+mj-lt"/>
              </a:rPr>
              <a:t>2.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Top-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heating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.</a:t>
            </a: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Electrical top heating for a prefect result</a:t>
            </a: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Final baking process before cooling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8718489-6A49-A96F-8AC3-2DACB51480C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348"/>
          <a:stretch/>
        </p:blipFill>
        <p:spPr>
          <a:xfrm>
            <a:off x="678910" y="4599516"/>
            <a:ext cx="2552700" cy="134170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272984B-3CA9-CFD9-8EFD-123CB621E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79" y="4553288"/>
            <a:ext cx="2552700" cy="1434164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EE2E35A0-4C57-E572-5C73-A97D8F5BA052}"/>
              </a:ext>
            </a:extLst>
          </p:cNvPr>
          <p:cNvSpPr txBox="1"/>
          <p:nvPr/>
        </p:nvSpPr>
        <p:spPr>
          <a:xfrm>
            <a:off x="384220" y="6095888"/>
            <a:ext cx="381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3.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Depanning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Waffle cakes are picked up by needles.</a:t>
            </a:r>
            <a:endParaRPr lang="cs-CZ" sz="1000" b="0" i="0" u="none" strike="noStrike" baseline="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7809A2-B8AB-24F6-3AAE-0128781B5D18}"/>
              </a:ext>
            </a:extLst>
          </p:cNvPr>
          <p:cNvSpPr txBox="1"/>
          <p:nvPr/>
        </p:nvSpPr>
        <p:spPr>
          <a:xfrm>
            <a:off x="4700969" y="6123786"/>
            <a:ext cx="381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4.Turning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over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the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waffle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4 rows of waffles are turned over .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08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" y="-3164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FF00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lang="cs-CZ" altLang="cs-CZ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03DA72-45FC-0F6D-0A55-F9C3A9164B8B}"/>
              </a:ext>
            </a:extLst>
          </p:cNvPr>
          <p:cNvSpPr txBox="1"/>
          <p:nvPr/>
        </p:nvSpPr>
        <p:spPr>
          <a:xfrm>
            <a:off x="392980" y="3286745"/>
            <a:ext cx="381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5.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Cooling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waffle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Cakes are transferred to cooling conveyor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13" name="TextovéPole 6">
            <a:extLst>
              <a:ext uri="{FF2B5EF4-FFF2-40B4-BE49-F238E27FC236}">
                <a16:creationId xmlns:a16="http://schemas.microsoft.com/office/drawing/2014/main" id="{A2809903-0790-2507-40FE-606F242B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0D3D6F-FA20-6868-8D7B-0B4F8216704B}"/>
              </a:ext>
            </a:extLst>
          </p:cNvPr>
          <p:cNvSpPr/>
          <p:nvPr/>
        </p:nvSpPr>
        <p:spPr>
          <a:xfrm>
            <a:off x="678910" y="1371007"/>
            <a:ext cx="875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u="sng" strike="noStrike" baseline="0" dirty="0">
                <a:solidFill>
                  <a:srgbClr val="983E3B"/>
                </a:solidFill>
                <a:latin typeface="Calibri" panose="020F0502020204030204" pitchFamily="34" charset="0"/>
              </a:rPr>
              <a:t>DESCRIPTION OF THE AUTOMATIC SOFT WAFFLE SANDWICHING LINE</a:t>
            </a:r>
            <a:endParaRPr lang="cs-CZ" sz="2800" b="1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E9F9FD0-4E2F-2912-10F3-A34F927B3B8B}"/>
              </a:ext>
            </a:extLst>
          </p:cNvPr>
          <p:cNvSpPr txBox="1"/>
          <p:nvPr/>
        </p:nvSpPr>
        <p:spPr>
          <a:xfrm>
            <a:off x="4716238" y="3292083"/>
            <a:ext cx="381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6.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Aligning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waffle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Cakes are aligned before transferring to filling</a:t>
            </a:r>
          </a:p>
          <a:p>
            <a:pPr algn="l"/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and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sandwiching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conveyor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E2E35A0-4C57-E572-5C73-A97D8F5BA052}"/>
              </a:ext>
            </a:extLst>
          </p:cNvPr>
          <p:cNvSpPr txBox="1"/>
          <p:nvPr/>
        </p:nvSpPr>
        <p:spPr>
          <a:xfrm>
            <a:off x="346067" y="5864401"/>
            <a:ext cx="381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7.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Filling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depositing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.</a:t>
            </a:r>
          </a:p>
          <a:p>
            <a:pPr algn="l"/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•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Volumetric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filling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depositing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for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best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result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.</a:t>
            </a: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Depositing on the bottom side.</a:t>
            </a:r>
            <a:endParaRPr lang="cs-CZ" sz="1200" b="0" i="0" u="none" strike="noStrike" baseline="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7809A2-B8AB-24F6-3AAE-0128781B5D18}"/>
              </a:ext>
            </a:extLst>
          </p:cNvPr>
          <p:cNvSpPr txBox="1"/>
          <p:nvPr/>
        </p:nvSpPr>
        <p:spPr>
          <a:xfrm>
            <a:off x="4700969" y="5819436"/>
            <a:ext cx="381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>
                <a:solidFill>
                  <a:srgbClr val="983E3B"/>
                </a:solidFill>
                <a:latin typeface="+mj-lt"/>
              </a:rPr>
              <a:t>8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Sandwiching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Cross feeding of top cakes and sandwiching.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2E6BC7-E338-5A38-DC8C-A05F50E9E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504" y="2063442"/>
            <a:ext cx="2552700" cy="11454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752425-041E-E35A-0DAE-7A2398442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234" y="1964300"/>
            <a:ext cx="2288864" cy="12773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D78B13-D629-0B7B-1CB1-417AEA8C5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10" y="4285042"/>
            <a:ext cx="2552700" cy="14149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9D7B72B-005F-AB9C-FFB5-D8F6402A8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2179" y="4309982"/>
            <a:ext cx="2514600" cy="14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" y="-3164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FF00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lang="cs-CZ" altLang="cs-CZ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03DA72-45FC-0F6D-0A55-F9C3A9164B8B}"/>
              </a:ext>
            </a:extLst>
          </p:cNvPr>
          <p:cNvSpPr txBox="1"/>
          <p:nvPr/>
        </p:nvSpPr>
        <p:spPr>
          <a:xfrm>
            <a:off x="499826" y="3939999"/>
            <a:ext cx="381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9.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Pressing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In order to spread filling cakes are pressed.</a:t>
            </a:r>
            <a:endParaRPr lang="cs-CZ" sz="1200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13" name="TextovéPole 6">
            <a:extLst>
              <a:ext uri="{FF2B5EF4-FFF2-40B4-BE49-F238E27FC236}">
                <a16:creationId xmlns:a16="http://schemas.microsoft.com/office/drawing/2014/main" id="{A2809903-0790-2507-40FE-606F242B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0D3D6F-FA20-6868-8D7B-0B4F8216704B}"/>
              </a:ext>
            </a:extLst>
          </p:cNvPr>
          <p:cNvSpPr/>
          <p:nvPr/>
        </p:nvSpPr>
        <p:spPr>
          <a:xfrm>
            <a:off x="791720" y="1488555"/>
            <a:ext cx="875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u="sng" strike="noStrike" baseline="0" dirty="0">
                <a:solidFill>
                  <a:srgbClr val="983E3B"/>
                </a:solidFill>
                <a:latin typeface="Calibri" panose="020F0502020204030204" pitchFamily="34" charset="0"/>
              </a:rPr>
              <a:t>DESCRIPTION OF THE AUTOMATIC SOFT WAFFLE SANDWICHING LINE</a:t>
            </a:r>
            <a:endParaRPr lang="cs-CZ" sz="2800" b="1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E2E35A0-4C57-E572-5C73-A97D8F5BA052}"/>
              </a:ext>
            </a:extLst>
          </p:cNvPr>
          <p:cNvSpPr txBox="1"/>
          <p:nvPr/>
        </p:nvSpPr>
        <p:spPr>
          <a:xfrm>
            <a:off x="4432213" y="3939999"/>
            <a:ext cx="381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10.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Transferring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to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cross</a:t>
            </a:r>
            <a:r>
              <a:rPr lang="cs-CZ" sz="12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200" b="1" i="0" u="none" strike="noStrike" baseline="0" dirty="0" err="1">
                <a:solidFill>
                  <a:srgbClr val="983E3B"/>
                </a:solidFill>
                <a:latin typeface="+mj-lt"/>
              </a:rPr>
              <a:t>conveyor</a:t>
            </a:r>
            <a:endParaRPr lang="cs-CZ" sz="1200" b="1" i="0" u="none" strike="noStrike" baseline="0" dirty="0">
              <a:solidFill>
                <a:srgbClr val="983E3B"/>
              </a:solidFill>
              <a:latin typeface="+mj-lt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• The final products are transferred to cross</a:t>
            </a:r>
          </a:p>
          <a:p>
            <a:pPr algn="l"/>
            <a:r>
              <a:rPr lang="en-US" sz="1200" b="0" i="0" u="none" strike="noStrike" baseline="0" dirty="0">
                <a:solidFill>
                  <a:srgbClr val="983E3B"/>
                </a:solidFill>
                <a:latin typeface="+mj-lt"/>
              </a:rPr>
              <a:t>conveyor and curve conveyor by shuttle edge</a:t>
            </a:r>
          </a:p>
          <a:p>
            <a:pPr algn="l"/>
            <a:r>
              <a:rPr lang="cs-CZ" sz="1200" b="0" i="0" u="none" strike="noStrike" baseline="0" dirty="0" err="1">
                <a:solidFill>
                  <a:srgbClr val="983E3B"/>
                </a:solidFill>
                <a:latin typeface="+mj-lt"/>
              </a:rPr>
              <a:t>conveyor</a:t>
            </a:r>
            <a:r>
              <a:rPr lang="cs-CZ" sz="1200" b="0" i="0" u="none" strike="noStrike" baseline="0" dirty="0">
                <a:solidFill>
                  <a:srgbClr val="983E3B"/>
                </a:solidFill>
                <a:latin typeface="+mj-lt"/>
              </a:rPr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7D8869-1AE1-6E79-DA3C-081FD529D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77" y="2215558"/>
            <a:ext cx="2514600" cy="14245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D4D559-4C2F-5246-1599-B1D93377F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022" y="2143606"/>
            <a:ext cx="3022395" cy="14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8" y="-3528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FF00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lang="cs-CZ" altLang="cs-CZ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ovéPole 6">
            <a:extLst>
              <a:ext uri="{FF2B5EF4-FFF2-40B4-BE49-F238E27FC236}">
                <a16:creationId xmlns:a16="http://schemas.microsoft.com/office/drawing/2014/main" id="{A2809903-0790-2507-40FE-606F242B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0D3D6F-FA20-6868-8D7B-0B4F8216704B}"/>
              </a:ext>
            </a:extLst>
          </p:cNvPr>
          <p:cNvSpPr/>
          <p:nvPr/>
        </p:nvSpPr>
        <p:spPr>
          <a:xfrm>
            <a:off x="-157473" y="1267560"/>
            <a:ext cx="8756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0" u="sng" strike="noStrike" baseline="0" dirty="0">
                <a:solidFill>
                  <a:srgbClr val="983E3B"/>
                </a:solidFill>
                <a:latin typeface="+mj-lt"/>
              </a:rPr>
              <a:t>DESCRIPTION OF THE LINE</a:t>
            </a:r>
            <a:r>
              <a:rPr lang="cs-CZ" sz="1800" b="1" i="0" u="sng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en-US" sz="1800" b="1" i="0" u="sng" strike="noStrike" baseline="0" dirty="0">
                <a:solidFill>
                  <a:srgbClr val="983E3B"/>
                </a:solidFill>
                <a:latin typeface="+mj-lt"/>
              </a:rPr>
              <a:t>UNITS</a:t>
            </a:r>
          </a:p>
          <a:p>
            <a:pPr algn="ctr"/>
            <a:r>
              <a:rPr lang="cs-CZ" sz="1800" b="1" i="0" u="none" strike="noStrike" baseline="0" dirty="0">
                <a:solidFill>
                  <a:srgbClr val="983E3B"/>
                </a:solidFill>
                <a:latin typeface="+mj-lt"/>
              </a:rPr>
              <a:t>(</a:t>
            </a:r>
            <a:r>
              <a:rPr lang="cs-CZ" sz="1800" b="1" i="0" u="none" strike="noStrike" baseline="0" dirty="0" err="1">
                <a:solidFill>
                  <a:srgbClr val="983E3B"/>
                </a:solidFill>
                <a:latin typeface="+mj-lt"/>
              </a:rPr>
              <a:t>waffle</a:t>
            </a:r>
            <a:r>
              <a:rPr lang="cs-CZ" sz="18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800" b="1" i="0" u="none" strike="noStrike" baseline="0" dirty="0" err="1">
                <a:solidFill>
                  <a:srgbClr val="983E3B"/>
                </a:solidFill>
                <a:latin typeface="+mj-lt"/>
              </a:rPr>
              <a:t>sandwich</a:t>
            </a:r>
            <a:r>
              <a:rPr lang="cs-CZ" sz="1800" b="1" i="0" u="none" strike="noStrike" baseline="0" dirty="0">
                <a:solidFill>
                  <a:srgbClr val="983E3B"/>
                </a:solidFill>
                <a:latin typeface="+mj-lt"/>
              </a:rPr>
              <a:t> </a:t>
            </a:r>
            <a:r>
              <a:rPr lang="cs-CZ" sz="1800" b="1" i="0" u="none" strike="noStrike" baseline="0" dirty="0" err="1">
                <a:solidFill>
                  <a:srgbClr val="983E3B"/>
                </a:solidFill>
                <a:latin typeface="+mj-lt"/>
              </a:rPr>
              <a:t>only</a:t>
            </a:r>
            <a:r>
              <a:rPr lang="cs-CZ" sz="1800" b="1" i="0" u="none" strike="noStrike" baseline="0" dirty="0">
                <a:solidFill>
                  <a:srgbClr val="983E3B"/>
                </a:solidFill>
                <a:latin typeface="+mj-lt"/>
              </a:rPr>
              <a:t>)</a:t>
            </a:r>
            <a:endParaRPr lang="cs-CZ" sz="2800" b="1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64A44C-9721-13CB-C1BA-F80D12A32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06" y="2316981"/>
            <a:ext cx="7839235" cy="27244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3099DA5-B36A-70B1-C2B9-CCBC2B5756B2}"/>
              </a:ext>
            </a:extLst>
          </p:cNvPr>
          <p:cNvSpPr txBox="1"/>
          <p:nvPr/>
        </p:nvSpPr>
        <p:spPr>
          <a:xfrm>
            <a:off x="989782" y="5786564"/>
            <a:ext cx="7832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983E3B"/>
                </a:solidFill>
                <a:latin typeface="+mj-lt"/>
              </a:rPr>
              <a:t>Schematic drawing of a Soft Waffle Sandwiching line.</a:t>
            </a:r>
            <a:endParaRPr lang="cs-CZ" dirty="0">
              <a:solidFill>
                <a:srgbClr val="983E3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83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" y="-3164"/>
            <a:ext cx="8441730" cy="756283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5">
            <a:hlinkClick r:id="rId4"/>
            <a:extLst>
              <a:ext uri="{FF2B5EF4-FFF2-40B4-BE49-F238E27FC236}">
                <a16:creationId xmlns:a16="http://schemas.microsoft.com/office/drawing/2014/main" id="{77717AFD-94E3-4DBD-9AC2-FC3D8A62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92" y="6970232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FF00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lang="cs-CZ" altLang="cs-CZ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7A5839-58B0-4E26-8DF7-9F1C2429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ru-RU" altLang="cs-CZ" sz="1400" b="1" i="1" dirty="0">
                <a:solidFill>
                  <a:srgbClr val="8C8B8A"/>
                </a:solidFill>
                <a:latin typeface="Century Gothic" panose="020B0502020202020204" pitchFamily="34" charset="0"/>
              </a:rPr>
              <a:t>    </a:t>
            </a:r>
            <a:r>
              <a:rPr lang="ru-RU" altLang="cs-CZ" sz="1400" b="1" i="1" dirty="0">
                <a:solidFill>
                  <a:srgbClr val="6B1E09"/>
                </a:solidFill>
                <a:latin typeface="Century Gothic" panose="020B0502020202020204" pitchFamily="34" charset="0"/>
              </a:rPr>
              <a:t>	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ovéPole 6">
            <a:extLst>
              <a:ext uri="{FF2B5EF4-FFF2-40B4-BE49-F238E27FC236}">
                <a16:creationId xmlns:a16="http://schemas.microsoft.com/office/drawing/2014/main" id="{A2809903-0790-2507-40FE-606F242B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0" y="6935620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0D3D6F-FA20-6868-8D7B-0B4F8216704B}"/>
              </a:ext>
            </a:extLst>
          </p:cNvPr>
          <p:cNvSpPr/>
          <p:nvPr/>
        </p:nvSpPr>
        <p:spPr>
          <a:xfrm>
            <a:off x="-110085" y="1451563"/>
            <a:ext cx="875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i="0" u="sng" strike="noStrike" baseline="0" dirty="0">
                <a:solidFill>
                  <a:srgbClr val="983E3B"/>
                </a:solidFill>
                <a:latin typeface="+mj-lt"/>
              </a:rPr>
              <a:t>SOFT WAFFLE LINE SPECIFICATION</a:t>
            </a:r>
            <a:endParaRPr lang="cs-CZ" sz="2800" b="1" i="1" u="sng" dirty="0">
              <a:solidFill>
                <a:srgbClr val="983E3B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EC7A8B1-BB75-3568-6719-83CCB886BB84}"/>
              </a:ext>
            </a:extLst>
          </p:cNvPr>
          <p:cNvGrpSpPr/>
          <p:nvPr/>
        </p:nvGrpSpPr>
        <p:grpSpPr>
          <a:xfrm>
            <a:off x="521441" y="2059091"/>
            <a:ext cx="7493742" cy="3205575"/>
            <a:chOff x="521442" y="2322888"/>
            <a:chExt cx="7493742" cy="3205575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0760326B-BE48-D776-ECA0-81BF0A51FAD9}"/>
                </a:ext>
              </a:extLst>
            </p:cNvPr>
            <p:cNvGrpSpPr/>
            <p:nvPr/>
          </p:nvGrpSpPr>
          <p:grpSpPr>
            <a:xfrm>
              <a:off x="521442" y="2609994"/>
              <a:ext cx="7493742" cy="2918469"/>
              <a:chOff x="521442" y="2609994"/>
              <a:chExt cx="7493742" cy="2918469"/>
            </a:xfrm>
          </p:grpSpPr>
          <p:pic>
            <p:nvPicPr>
              <p:cNvPr id="3" name="Obrázek 2">
                <a:extLst>
                  <a:ext uri="{FF2B5EF4-FFF2-40B4-BE49-F238E27FC236}">
                    <a16:creationId xmlns:a16="http://schemas.microsoft.com/office/drawing/2014/main" id="{5E40F84D-F2F8-4AE4-E357-51B60B0074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5295" b="14501"/>
              <a:stretch/>
            </p:blipFill>
            <p:spPr>
              <a:xfrm>
                <a:off x="521442" y="2609994"/>
                <a:ext cx="7493742" cy="2634359"/>
              </a:xfrm>
              <a:prstGeom prst="rect">
                <a:avLst/>
              </a:prstGeom>
            </p:spPr>
          </p:pic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A4315811-AA61-DE93-58A2-0B7CCA9FE3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91951"/>
              <a:stretch/>
            </p:blipFill>
            <p:spPr>
              <a:xfrm>
                <a:off x="521442" y="5226423"/>
                <a:ext cx="7493742" cy="302040"/>
              </a:xfrm>
              <a:prstGeom prst="rect">
                <a:avLst/>
              </a:prstGeom>
            </p:spPr>
          </p:pic>
        </p:grp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E0616A1A-B72A-7952-3D45-A7B03615E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1492"/>
            <a:stretch/>
          </p:blipFill>
          <p:spPr>
            <a:xfrm>
              <a:off x="521442" y="2322888"/>
              <a:ext cx="7493742" cy="319253"/>
            </a:xfrm>
            <a:prstGeom prst="rect">
              <a:avLst/>
            </a:prstGeom>
          </p:spPr>
        </p:pic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63C5A5E-A011-3E4E-4582-55AFF1F14D6B}"/>
              </a:ext>
            </a:extLst>
          </p:cNvPr>
          <p:cNvSpPr txBox="1"/>
          <p:nvPr/>
        </p:nvSpPr>
        <p:spPr>
          <a:xfrm>
            <a:off x="368355" y="5710507"/>
            <a:ext cx="764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If this topic is interesting for you, let us know and we will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send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you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 detailed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quotation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cs-CZ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66062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2E34AD59CC12498B104443242AFE32" ma:contentTypeVersion="11" ma:contentTypeDescription="Vytvoří nový dokument" ma:contentTypeScope="" ma:versionID="51a773ba4852eee42f5fadfe35e0cba9">
  <xsd:schema xmlns:xsd="http://www.w3.org/2001/XMLSchema" xmlns:xs="http://www.w3.org/2001/XMLSchema" xmlns:p="http://schemas.microsoft.com/office/2006/metadata/properties" xmlns:ns3="59c9ef8a-c20f-4b83-9077-3e79f553c22a" targetNamespace="http://schemas.microsoft.com/office/2006/metadata/properties" ma:root="true" ma:fieldsID="f5bd626b6efe35eed5df88bba1f6234e" ns3:_="">
    <xsd:import namespace="59c9ef8a-c20f-4b83-9077-3e79f553c2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9ef8a-c20f-4b83-9077-3e79f553c2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445AC-BF6E-4227-B8EB-87F2F66E5B19}">
  <ds:schemaRefs>
    <ds:schemaRef ds:uri="http://purl.org/dc/terms/"/>
    <ds:schemaRef ds:uri="59c9ef8a-c20f-4b83-9077-3e79f553c22a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796563-E2CC-4521-85C4-AA5A9850A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9ef8a-c20f-4b83-9077-3e79f553c2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8AFBB8-1F31-4730-B409-EBE6758FD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14815</TotalTime>
  <Words>655</Words>
  <Application>Microsoft Office PowerPoint</Application>
  <PresentationFormat>Vlastní</PresentationFormat>
  <Paragraphs>93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Calibri-Bold</vt:lpstr>
      <vt:lpstr>Calisto MT</vt:lpstr>
      <vt:lpstr>Century Gothic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Arnošt</dc:creator>
  <cp:lastModifiedBy>Radek Arnošt</cp:lastModifiedBy>
  <cp:revision>645</cp:revision>
  <cp:lastPrinted>2022-08-16T14:39:02Z</cp:lastPrinted>
  <dcterms:created xsi:type="dcterms:W3CDTF">2019-08-20T08:03:09Z</dcterms:created>
  <dcterms:modified xsi:type="dcterms:W3CDTF">2022-11-23T14:10:53Z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0x010100F02E34AD59CC12498B104443242AFE32</vt:lpwstr>
  </property>
</Properties>
</file>