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1"/>
  </p:notesMasterIdLst>
  <p:handoutMasterIdLst>
    <p:handoutMasterId r:id="rId12"/>
  </p:handoutMasterIdLst>
  <p:sldIdLst>
    <p:sldId id="433" r:id="rId5"/>
    <p:sldId id="435" r:id="rId6"/>
    <p:sldId id="434" r:id="rId7"/>
    <p:sldId id="436" r:id="rId8"/>
    <p:sldId id="437" r:id="rId9"/>
    <p:sldId id="438" r:id="rId10"/>
  </p:sldIdLst>
  <p:sldSz cx="10655300" cy="7559675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Arnošt" initials="RA" lastIdx="3" clrIdx="0">
    <p:extLst>
      <p:ext uri="{19B8F6BF-5375-455C-9EA6-DF929625EA0E}">
        <p15:presenceInfo xmlns:p15="http://schemas.microsoft.com/office/powerpoint/2012/main" userId="688c34474c2f4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F19"/>
    <a:srgbClr val="696969"/>
    <a:srgbClr val="E7E8EA"/>
    <a:srgbClr val="6B1E09"/>
    <a:srgbClr val="A70E14"/>
    <a:srgbClr val="8799A5"/>
    <a:srgbClr val="CCCDD2"/>
    <a:srgbClr val="FFCCCC"/>
    <a:srgbClr val="D17743"/>
    <a:srgbClr val="983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4" autoAdjust="0"/>
    <p:restoredTop sz="95322" autoAdjust="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3104-FF4B-4D1E-A9F3-E9D37F52BD8A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81EA-7ADB-4B28-AD03-456DC867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2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ACFD-EA2C-4FBF-B8E4-B9E7D02C51C6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43013"/>
            <a:ext cx="4725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8DBB-C00C-43A6-86CD-A967CCE9E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1pPr>
    <a:lvl2pPr marL="52038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2pPr>
    <a:lvl3pPr marL="104077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3pPr>
    <a:lvl4pPr marL="156115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4pPr>
    <a:lvl5pPr marL="208154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5pPr>
    <a:lvl6pPr marL="260192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6pPr>
    <a:lvl7pPr marL="312231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7pPr>
    <a:lvl8pPr marL="364269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8pPr>
    <a:lvl9pPr marL="416308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1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51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0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0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68DBB-C00C-43A6-86CD-A967CCE9E3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3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51402" y="1289632"/>
            <a:ext cx="5610620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60" y="587975"/>
            <a:ext cx="7171950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59" y="4237153"/>
            <a:ext cx="5773077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1559" y="587975"/>
            <a:ext cx="9412182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7944" y="4237152"/>
            <a:ext cx="8484774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9412182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4535805"/>
            <a:ext cx="7438611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8" y="587975"/>
            <a:ext cx="7993557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3119" y="3779838"/>
            <a:ext cx="7460653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741133"/>
            <a:ext cx="7437223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28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3779838"/>
            <a:ext cx="7437223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658160"/>
            <a:ext cx="7438611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9" y="587975"/>
            <a:ext cx="7993556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283816"/>
            <a:ext cx="7437223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459766"/>
            <a:ext cx="7437222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1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8769482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330481"/>
            <a:ext cx="7437223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254443"/>
            <a:ext cx="7437222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60" y="587976"/>
            <a:ext cx="7638241" cy="4153158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687" y="587975"/>
            <a:ext cx="2382054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59" y="587975"/>
            <a:ext cx="6816889" cy="60477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60" y="587975"/>
            <a:ext cx="7638241" cy="4153158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2183905"/>
            <a:ext cx="7460654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946454"/>
            <a:ext cx="7460653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1560" y="587975"/>
            <a:ext cx="4602809" cy="415315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32947" y="587975"/>
            <a:ext cx="4600794" cy="4143822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943" y="587975"/>
            <a:ext cx="4331181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9" y="1259946"/>
            <a:ext cx="4597565" cy="3481184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443" y="624724"/>
            <a:ext cx="438616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948" y="1259946"/>
            <a:ext cx="4610660" cy="34718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252" y="587975"/>
            <a:ext cx="3729355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58" y="587975"/>
            <a:ext cx="5172383" cy="60477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4252" y="2435898"/>
            <a:ext cx="3729355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56" y="1595931"/>
            <a:ext cx="4152185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87942" y="1007956"/>
            <a:ext cx="3823246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121" y="3023870"/>
            <a:ext cx="4153310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559" y="6803708"/>
            <a:ext cx="6772273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3190" y="4293150"/>
            <a:ext cx="2878767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587976"/>
            <a:ext cx="7638241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300" y="6803711"/>
            <a:ext cx="13988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559" y="6803708"/>
            <a:ext cx="67722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366" y="6149240"/>
            <a:ext cx="998535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4" Type="http://schemas.openxmlformats.org/officeDocument/2006/relationships/hyperlink" Target="https://www.dvorak-engineer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hyperlink" Target="http://www.dvorak-engineering.com/" TargetMode="External"/><Relationship Id="rId4" Type="http://schemas.openxmlformats.org/officeDocument/2006/relationships/hyperlink" Target="https://www.dvorak-engineering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vorak-engineering.com/" TargetMode="External"/><Relationship Id="rId5" Type="http://schemas.openxmlformats.org/officeDocument/2006/relationships/hyperlink" Target="https://www.dvorak-engineering.com/" TargetMode="External"/><Relationship Id="rId4" Type="http://schemas.openxmlformats.org/officeDocument/2006/relationships/hyperlink" Target="mailto:info@dvorak-online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vorak-engineering.com/" TargetMode="External"/><Relationship Id="rId5" Type="http://schemas.openxmlformats.org/officeDocument/2006/relationships/hyperlink" Target="https://www.dvorak-engineering.com/" TargetMode="External"/><Relationship Id="rId4" Type="http://schemas.openxmlformats.org/officeDocument/2006/relationships/hyperlink" Target="mailto:info@dvorak-onlin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vorak-engineering.com/" TargetMode="External"/><Relationship Id="rId5" Type="http://schemas.openxmlformats.org/officeDocument/2006/relationships/hyperlink" Target="https://www.dvorak-engineering.com/" TargetMode="External"/><Relationship Id="rId4" Type="http://schemas.openxmlformats.org/officeDocument/2006/relationships/hyperlink" Target="mailto:info@dvorak-online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vorak-engineering.com/" TargetMode="External"/><Relationship Id="rId5" Type="http://schemas.openxmlformats.org/officeDocument/2006/relationships/hyperlink" Target="https://www.dvorak-engineering.com/" TargetMode="External"/><Relationship Id="rId4" Type="http://schemas.openxmlformats.org/officeDocument/2006/relationships/hyperlink" Target="mailto:info@dvorak-onli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713450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テキスト ボックス 20">
            <a:extLst>
              <a:ext uri="{FF2B5EF4-FFF2-40B4-BE49-F238E27FC236}">
                <a16:creationId xmlns:a16="http://schemas.microsoft.com/office/drawing/2014/main" id="{9CBB6F80-F91D-B21C-20C6-E7E54FD56279}"/>
              </a:ext>
            </a:extLst>
          </p:cNvPr>
          <p:cNvSpPr txBox="1"/>
          <p:nvPr/>
        </p:nvSpPr>
        <p:spPr>
          <a:xfrm>
            <a:off x="312750" y="2500543"/>
            <a:ext cx="6161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  <a:endParaRPr lang="cs-CZ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Currently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there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dramatic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increase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prices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input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especially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natural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Bakeries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confecitonery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companies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are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already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implementing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measures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use </a:t>
            </a:r>
            <a:r>
              <a:rPr lang="cs-CZ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from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BAKERY OVENS/ STEAM BOILERS/ STEAM</a:t>
            </a:r>
            <a:r>
              <a:rPr lang="ru-RU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GENERATORS 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THERMO-OIL BOILERS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endParaRPr lang="cs-CZ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endParaRPr lang="cs-CZ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how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use </a:t>
            </a:r>
            <a:r>
              <a:rPr lang="cs-CZ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DCDDD129-57B2-9174-9EBD-CA67BD8DD119}"/>
              </a:ext>
            </a:extLst>
          </p:cNvPr>
          <p:cNvSpPr/>
          <p:nvPr/>
        </p:nvSpPr>
        <p:spPr>
          <a:xfrm>
            <a:off x="416853" y="1068188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TextovéPole 5">
            <a:hlinkClick r:id="rId4"/>
            <a:extLst>
              <a:ext uri="{FF2B5EF4-FFF2-40B4-BE49-F238E27FC236}">
                <a16:creationId xmlns:a16="http://schemas.microsoft.com/office/drawing/2014/main" id="{BAC4C8F5-4CA0-F228-F542-A464E3B1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BFAB573A-5B4C-F1A3-9819-60993F31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57403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B642EC-26D8-01B2-D272-C31CA29D67F0}"/>
              </a:ext>
            </a:extLst>
          </p:cNvPr>
          <p:cNvSpPr txBox="1"/>
          <p:nvPr/>
        </p:nvSpPr>
        <p:spPr>
          <a:xfrm>
            <a:off x="915571" y="1603446"/>
            <a:ext cx="66566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800" i="1" kern="1400" spc="-5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cs-CZ" sz="1800" i="1" kern="1400" spc="-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kern="1400" spc="-5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400" spc="-5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cs-CZ" sz="1800" i="1" kern="1400" spc="-5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400" spc="-5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cs-CZ" sz="1800" i="1" kern="1400" spc="-5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400" spc="-5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800" i="1" kern="1400" spc="-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bakery</a:t>
            </a:r>
            <a:r>
              <a:rPr lang="cs-CZ" sz="1800" i="1" kern="1400" spc="-5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400" spc="-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cs-CZ" sz="1800" i="1" kern="1400" spc="-5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i="1" kern="1400" spc="-5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2400" i="1" u="sng" dirty="0" err="1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sz="2400" i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400" i="1" u="sng" dirty="0" err="1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savings</a:t>
            </a:r>
            <a:endParaRPr lang="cs-CZ" sz="2400" i="1" u="sng" dirty="0">
              <a:solidFill>
                <a:schemeClr val="accent4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BFD7D8-5C6B-1E28-5972-5AEBD8170305}"/>
              </a:ext>
            </a:extLst>
          </p:cNvPr>
          <p:cNvSpPr txBox="1"/>
          <p:nvPr/>
        </p:nvSpPr>
        <p:spPr>
          <a:xfrm>
            <a:off x="312750" y="5903900"/>
            <a:ext cx="7455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u="sng" dirty="0">
                <a:solidFill>
                  <a:srgbClr val="538135"/>
                </a:solidFill>
                <a:effectLst/>
                <a:ea typeface="Times New Roman" panose="02020603050405020304" pitchFamily="18" charset="0"/>
              </a:rPr>
              <a:t>INSTALLATION OF FLUE GAS HEAT EXCHANGERS ! </a:t>
            </a:r>
            <a:endParaRPr lang="cs-CZ" sz="2400" i="1" u="sng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601662C-2198-0E65-8431-96DDD1A7A85D}"/>
              </a:ext>
            </a:extLst>
          </p:cNvPr>
          <p:cNvSpPr/>
          <p:nvPr/>
        </p:nvSpPr>
        <p:spPr>
          <a:xfrm>
            <a:off x="4949901" y="5386900"/>
            <a:ext cx="7608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EXCHANGERS(</a:t>
            </a:r>
            <a:r>
              <a:rPr lang="cs-CZ" sz="1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FGHE)</a:t>
            </a:r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31DE3A4-F19A-1616-3177-799D3CC89F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102"/>
          <a:stretch/>
        </p:blipFill>
        <p:spPr>
          <a:xfrm>
            <a:off x="6368662" y="2148303"/>
            <a:ext cx="4286638" cy="313445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D386A3-4877-6F69-B6DD-30E0B282D4C9}"/>
              </a:ext>
            </a:extLst>
          </p:cNvPr>
          <p:cNvSpPr txBox="1"/>
          <p:nvPr/>
        </p:nvSpPr>
        <p:spPr>
          <a:xfrm>
            <a:off x="7343872" y="3439566"/>
            <a:ext cx="761340" cy="3361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FGHE</a:t>
            </a:r>
          </a:p>
        </p:txBody>
      </p:sp>
    </p:spTree>
    <p:extLst>
      <p:ext uri="{BB962C8B-B14F-4D97-AF65-F5344CB8AC3E}">
        <p14:creationId xmlns:p14="http://schemas.microsoft.com/office/powerpoint/2010/main" val="40670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276645" y="744550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ovéPole 5">
            <a:hlinkClick r:id="rId4"/>
            <a:extLst>
              <a:ext uri="{FF2B5EF4-FFF2-40B4-BE49-F238E27FC236}">
                <a16:creationId xmlns:a16="http://schemas.microsoft.com/office/drawing/2014/main" id="{3683B165-53F9-9C5A-37C1-16E74C3C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6">
            <a:extLst>
              <a:ext uri="{FF2B5EF4-FFF2-40B4-BE49-F238E27FC236}">
                <a16:creationId xmlns:a16="http://schemas.microsoft.com/office/drawing/2014/main" id="{F472E327-2A3E-6546-20E4-1F1B6E37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57403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6E5B5F2-03F5-99A8-9862-0412605F9E5D}"/>
              </a:ext>
            </a:extLst>
          </p:cNvPr>
          <p:cNvSpPr/>
          <p:nvPr/>
        </p:nvSpPr>
        <p:spPr>
          <a:xfrm>
            <a:off x="498185" y="1057914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2A5D517-74E7-C0AB-930F-5D275C83589C}"/>
              </a:ext>
            </a:extLst>
          </p:cNvPr>
          <p:cNvSpPr txBox="1"/>
          <p:nvPr/>
        </p:nvSpPr>
        <p:spPr>
          <a:xfrm>
            <a:off x="498185" y="1668567"/>
            <a:ext cx="7608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Basic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characteristics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F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lue</a:t>
            </a:r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G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as</a:t>
            </a:r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H</a:t>
            </a:r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eat 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E</a:t>
            </a:r>
            <a:r>
              <a:rPr lang="cs-CZ" b="1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xchangers</a:t>
            </a:r>
            <a:r>
              <a:rPr lang="cs-CZ" b="1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(FGHE)</a:t>
            </a:r>
          </a:p>
          <a:p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Extremely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low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pressure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losses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High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transfer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efficiency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Absolute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operation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safety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- Bypass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Performance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adjustability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Cleanability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exchangers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Long-term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durability-Antikoro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It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does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not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occupy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usable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space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in a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bakery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plant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Certified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product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CF641BD-EE54-05A6-7538-D2A68755CE62}"/>
              </a:ext>
            </a:extLst>
          </p:cNvPr>
          <p:cNvSpPr txBox="1"/>
          <p:nvPr/>
        </p:nvSpPr>
        <p:spPr>
          <a:xfrm>
            <a:off x="676956" y="5244777"/>
            <a:ext cx="703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Where</a:t>
            </a:r>
            <a:r>
              <a:rPr lang="cs-CZ" sz="1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to use </a:t>
            </a:r>
            <a:r>
              <a:rPr lang="cs-CZ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from</a:t>
            </a:r>
            <a:r>
              <a:rPr lang="cs-CZ" sz="1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BAKERY OVENS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/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STEAM BOILERS</a:t>
            </a:r>
            <a:r>
              <a:rPr lang="cs-CZ" sz="1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/ STEAM GENERATORS and THERMO – OIL BOILERS?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5CD027-9DAD-06BE-BE31-7AB8F476CB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r="49589"/>
          <a:stretch/>
        </p:blipFill>
        <p:spPr bwMode="auto">
          <a:xfrm>
            <a:off x="7311565" y="1519579"/>
            <a:ext cx="3056824" cy="35542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57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75213" y="694259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ovéPole 6">
            <a:extLst>
              <a:ext uri="{FF2B5EF4-FFF2-40B4-BE49-F238E27FC236}">
                <a16:creationId xmlns:a16="http://schemas.microsoft.com/office/drawing/2014/main" id="{A1729981-611F-DF6D-04E9-1E7E8DD7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91" y="7056166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4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5">
            <a:hlinkClick r:id="rId5"/>
            <a:extLst>
              <a:ext uri="{FF2B5EF4-FFF2-40B4-BE49-F238E27FC236}">
                <a16:creationId xmlns:a16="http://schemas.microsoft.com/office/drawing/2014/main" id="{0A60A2E4-769B-B84E-6134-62E5ECB3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D56B73D-A5F1-3BAF-9242-C08CD9D0FD66}"/>
              </a:ext>
            </a:extLst>
          </p:cNvPr>
          <p:cNvSpPr/>
          <p:nvPr/>
        </p:nvSpPr>
        <p:spPr>
          <a:xfrm>
            <a:off x="350049" y="1008777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72279E-7D48-2036-A6A8-2266F4EFFDA2}"/>
              </a:ext>
            </a:extLst>
          </p:cNvPr>
          <p:cNvSpPr txBox="1"/>
          <p:nvPr/>
        </p:nvSpPr>
        <p:spPr>
          <a:xfrm>
            <a:off x="373092" y="1433307"/>
            <a:ext cx="44044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to use </a:t>
            </a:r>
            <a:r>
              <a:rPr lang="cs-CZ" sz="2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waste</a:t>
            </a:r>
            <a:r>
              <a:rPr lang="cs-CZ" sz="2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heat</a:t>
            </a:r>
            <a:r>
              <a:rPr lang="cs-CZ" sz="20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:</a:t>
            </a:r>
          </a:p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6FA0739-11CF-F08D-00BC-59A3E931193A}"/>
              </a:ext>
            </a:extLst>
          </p:cNvPr>
          <p:cNvSpPr txBox="1"/>
          <p:nvPr/>
        </p:nvSpPr>
        <p:spPr>
          <a:xfrm>
            <a:off x="413285" y="3145134"/>
            <a:ext cx="284547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u="sng" dirty="0">
                <a:solidFill>
                  <a:srgbClr val="53813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FGHE </a:t>
            </a:r>
            <a:r>
              <a:rPr lang="cs-CZ" sz="1100" b="1" u="sng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FLUE GAS HEAT EXCHANGER</a:t>
            </a:r>
          </a:p>
          <a:p>
            <a:r>
              <a:rPr lang="cs-CZ" sz="14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3" name="Šipka: dolů 32">
            <a:extLst>
              <a:ext uri="{FF2B5EF4-FFF2-40B4-BE49-F238E27FC236}">
                <a16:creationId xmlns:a16="http://schemas.microsoft.com/office/drawing/2014/main" id="{849102B6-0D5C-7D2B-B4F4-FAFBC4CD5585}"/>
              </a:ext>
            </a:extLst>
          </p:cNvPr>
          <p:cNvSpPr/>
          <p:nvPr/>
        </p:nvSpPr>
        <p:spPr>
          <a:xfrm rot="1483470">
            <a:off x="3906148" y="4783651"/>
            <a:ext cx="264529" cy="54378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E979CB64-B463-9617-9190-F6DE3493513A}"/>
              </a:ext>
            </a:extLst>
          </p:cNvPr>
          <p:cNvSpPr/>
          <p:nvPr/>
        </p:nvSpPr>
        <p:spPr>
          <a:xfrm rot="15540035">
            <a:off x="4472176" y="1309852"/>
            <a:ext cx="287150" cy="37034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B8ABE7D8-5E0B-90FA-5ECB-0014BE5A7D15}"/>
              </a:ext>
            </a:extLst>
          </p:cNvPr>
          <p:cNvGrpSpPr/>
          <p:nvPr/>
        </p:nvGrpSpPr>
        <p:grpSpPr>
          <a:xfrm>
            <a:off x="413285" y="1904205"/>
            <a:ext cx="7789950" cy="5159387"/>
            <a:chOff x="373092" y="1814075"/>
            <a:chExt cx="7789950" cy="5159387"/>
          </a:xfrm>
        </p:grpSpPr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5AC960CA-C180-6E16-F6D0-FCCCEC8E7E6E}"/>
                </a:ext>
              </a:extLst>
            </p:cNvPr>
            <p:cNvGrpSpPr/>
            <p:nvPr/>
          </p:nvGrpSpPr>
          <p:grpSpPr>
            <a:xfrm>
              <a:off x="373092" y="1814075"/>
              <a:ext cx="7789950" cy="5019824"/>
              <a:chOff x="373093" y="1964178"/>
              <a:chExt cx="7360092" cy="4742825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C7FA4723-AA7F-60F7-88FF-294A189C72EB}"/>
                  </a:ext>
                </a:extLst>
              </p:cNvPr>
              <p:cNvGrpSpPr/>
              <p:nvPr/>
            </p:nvGrpSpPr>
            <p:grpSpPr>
              <a:xfrm>
                <a:off x="373093" y="1964178"/>
                <a:ext cx="7360092" cy="4742825"/>
                <a:chOff x="550864" y="2091074"/>
                <a:chExt cx="7360092" cy="4742825"/>
              </a:xfrm>
            </p:grpSpPr>
            <p:pic>
              <p:nvPicPr>
                <p:cNvPr id="4" name="Obrázek 3">
                  <a:extLst>
                    <a:ext uri="{FF2B5EF4-FFF2-40B4-BE49-F238E27FC236}">
                      <a16:creationId xmlns:a16="http://schemas.microsoft.com/office/drawing/2014/main" id="{7D9BBB5C-2B82-C3BA-4485-576C41782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3641"/>
                <a:stretch/>
              </p:blipFill>
              <p:spPr>
                <a:xfrm>
                  <a:off x="550864" y="2091074"/>
                  <a:ext cx="7360092" cy="4742825"/>
                </a:xfrm>
                <a:prstGeom prst="rect">
                  <a:avLst/>
                </a:prstGeom>
              </p:spPr>
            </p:pic>
            <p:sp>
              <p:nvSpPr>
                <p:cNvPr id="14" name="Obdélník 13">
                  <a:extLst>
                    <a:ext uri="{FF2B5EF4-FFF2-40B4-BE49-F238E27FC236}">
                      <a16:creationId xmlns:a16="http://schemas.microsoft.com/office/drawing/2014/main" id="{1ED746AD-86C7-B989-A9D4-640FB2449231}"/>
                    </a:ext>
                  </a:extLst>
                </p:cNvPr>
                <p:cNvSpPr/>
                <p:nvPr/>
              </p:nvSpPr>
              <p:spPr>
                <a:xfrm>
                  <a:off x="550864" y="4833257"/>
                  <a:ext cx="1935656" cy="17991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Obdélník 16">
                  <a:extLst>
                    <a:ext uri="{FF2B5EF4-FFF2-40B4-BE49-F238E27FC236}">
                      <a16:creationId xmlns:a16="http://schemas.microsoft.com/office/drawing/2014/main" id="{1E8F81CA-1063-0BA9-C363-96E01C567FF4}"/>
                    </a:ext>
                  </a:extLst>
                </p:cNvPr>
                <p:cNvSpPr/>
                <p:nvPr/>
              </p:nvSpPr>
              <p:spPr>
                <a:xfrm>
                  <a:off x="5327650" y="5568160"/>
                  <a:ext cx="2553161" cy="126573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E8205971-605D-2F5F-253F-F15327A9F803}"/>
                    </a:ext>
                  </a:extLst>
                </p:cNvPr>
                <p:cNvSpPr/>
                <p:nvPr/>
              </p:nvSpPr>
              <p:spPr>
                <a:xfrm>
                  <a:off x="2791905" y="6495808"/>
                  <a:ext cx="2307786" cy="2265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67AF8B13-1D33-D8CE-609F-CC4C5AC35AB4}"/>
                  </a:ext>
                </a:extLst>
              </p:cNvPr>
              <p:cNvSpPr txBox="1"/>
              <p:nvPr/>
            </p:nvSpPr>
            <p:spPr>
              <a:xfrm>
                <a:off x="413285" y="4706361"/>
                <a:ext cx="2181215" cy="144655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000" b="1" dirty="0">
                    <a:solidFill>
                      <a:schemeClr val="bg1"/>
                    </a:solidFill>
                  </a:rPr>
                  <a:t>ADVANTAGES: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Low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pressure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losses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from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5 Pa)</a:t>
                </a:r>
                <a:endParaRPr lang="cs-CZ" sz="1100" dirty="0">
                  <a:solidFill>
                    <a:srgbClr val="24AF1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High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operating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temperatures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of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the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flue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gases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(max.650 °C)</a:t>
                </a:r>
                <a:endParaRPr lang="cs-CZ" sz="1100" dirty="0">
                  <a:solidFill>
                    <a:srgbClr val="24AF1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High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operating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temperature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of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heating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water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operationally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up to 130 °C)</a:t>
                </a:r>
                <a:endParaRPr lang="cs-CZ" sz="1100" dirty="0">
                  <a:solidFill>
                    <a:srgbClr val="24AF1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Easy</a:t>
                </a:r>
                <a:r>
                  <a:rPr lang="cs-CZ" sz="1100" dirty="0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to </a:t>
                </a:r>
                <a:r>
                  <a:rPr lang="cs-CZ" sz="1100" dirty="0" err="1">
                    <a:solidFill>
                      <a:srgbClr val="24AF19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clean</a:t>
                </a:r>
                <a:endParaRPr lang="cs-CZ" sz="1100" dirty="0">
                  <a:solidFill>
                    <a:srgbClr val="24AF1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CB32352F-BA6E-80A1-0EDD-701AACF93542}"/>
                  </a:ext>
                </a:extLst>
              </p:cNvPr>
              <p:cNvSpPr txBox="1"/>
              <p:nvPr/>
            </p:nvSpPr>
            <p:spPr>
              <a:xfrm>
                <a:off x="2594500" y="4212895"/>
                <a:ext cx="1495179" cy="107593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Temperature</a:t>
                </a:r>
                <a:r>
                  <a:rPr lang="cs-CZ" sz="12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gradient </a:t>
                </a:r>
                <a:r>
                  <a:rPr lang="cs-CZ" sz="12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of</a:t>
                </a:r>
                <a:r>
                  <a:rPr lang="cs-CZ" sz="12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cs-CZ" sz="12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water</a:t>
                </a:r>
                <a:r>
                  <a:rPr lang="cs-CZ" sz="12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80/60 °C </a:t>
                </a:r>
                <a:r>
                  <a:rPr lang="cs-CZ" sz="1200" b="1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or</a:t>
                </a:r>
                <a:r>
                  <a:rPr lang="cs-CZ" sz="1200" b="1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 110/90 °C</a:t>
                </a:r>
              </a:p>
              <a:p>
                <a:endParaRPr lang="cs-CZ" sz="1000" b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endParaRPr lang="cs-CZ" sz="1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5770D3EE-BADD-B4A5-DFEB-5E73F5669544}"/>
                  </a:ext>
                </a:extLst>
              </p:cNvPr>
              <p:cNvSpPr/>
              <p:nvPr/>
            </p:nvSpPr>
            <p:spPr>
              <a:xfrm>
                <a:off x="413285" y="3145134"/>
                <a:ext cx="2181215" cy="3096695"/>
              </a:xfrm>
              <a:prstGeom prst="rect">
                <a:avLst/>
              </a:prstGeom>
              <a:noFill/>
              <a:ln w="38100">
                <a:solidFill>
                  <a:srgbClr val="24AF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Šipka: dolů 26">
                <a:extLst>
                  <a:ext uri="{FF2B5EF4-FFF2-40B4-BE49-F238E27FC236}">
                    <a16:creationId xmlns:a16="http://schemas.microsoft.com/office/drawing/2014/main" id="{B64E0D3C-71D4-1FD3-CA03-D0AB33EC7F13}"/>
                  </a:ext>
                </a:extLst>
              </p:cNvPr>
              <p:cNvSpPr/>
              <p:nvPr/>
            </p:nvSpPr>
            <p:spPr>
              <a:xfrm rot="19560102">
                <a:off x="2589055" y="4813931"/>
                <a:ext cx="271305" cy="63646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9273E3A6-A9C8-1A8F-9605-615AA05F3EBE}"/>
                </a:ext>
              </a:extLst>
            </p:cNvPr>
            <p:cNvSpPr txBox="1"/>
            <p:nvPr/>
          </p:nvSpPr>
          <p:spPr>
            <a:xfrm>
              <a:off x="3429614" y="2709820"/>
              <a:ext cx="1582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</a:rPr>
                <a:t>Boiler </a:t>
              </a:r>
              <a:r>
                <a:rPr lang="cs-CZ" sz="1200" b="1" dirty="0" err="1">
                  <a:solidFill>
                    <a:schemeClr val="bg1"/>
                  </a:solidFill>
                </a:rPr>
                <a:t>rooms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55B21B00-D6FC-0E0A-CD1C-648EECC79671}"/>
                </a:ext>
              </a:extLst>
            </p:cNvPr>
            <p:cNvSpPr txBox="1"/>
            <p:nvPr/>
          </p:nvSpPr>
          <p:spPr>
            <a:xfrm>
              <a:off x="4149923" y="4865261"/>
              <a:ext cx="1503161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Cooling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gradient 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of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water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7/13 °C</a:t>
              </a:r>
              <a:endParaRPr lang="cs-CZ" sz="12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63885901-B3E6-CF09-3792-3222A86B4C6B}"/>
                </a:ext>
              </a:extLst>
            </p:cNvPr>
            <p:cNvSpPr txBox="1"/>
            <p:nvPr/>
          </p:nvSpPr>
          <p:spPr>
            <a:xfrm>
              <a:off x="5799702" y="2785358"/>
              <a:ext cx="1778179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               ORC unit</a:t>
              </a:r>
            </a:p>
            <a:p>
              <a:endParaRPr lang="cs-CZ" sz="12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669CD56F-26A7-4A9E-B11B-2A20B2FF1823}"/>
                </a:ext>
              </a:extLst>
            </p:cNvPr>
            <p:cNvSpPr txBox="1"/>
            <p:nvPr/>
          </p:nvSpPr>
          <p:spPr>
            <a:xfrm>
              <a:off x="7071365" y="3415979"/>
              <a:ext cx="992505" cy="6463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r>
                <a:rPr lang="cs-CZ" sz="12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Electricity</a:t>
              </a:r>
              <a:endParaRPr lang="cs-CZ" sz="1200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endParaRPr lang="cs-CZ" sz="12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BC40FA75-ADFA-23CA-2341-EDF8B2BE0419}"/>
                </a:ext>
              </a:extLst>
            </p:cNvPr>
            <p:cNvSpPr txBox="1"/>
            <p:nvPr/>
          </p:nvSpPr>
          <p:spPr>
            <a:xfrm>
              <a:off x="2625375" y="6419464"/>
              <a:ext cx="27022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Air-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conditioning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unit</a:t>
              </a:r>
              <a:endParaRPr lang="cs-CZ" sz="1200" dirty="0">
                <a:effectLst/>
                <a:ea typeface="Times New Roman" panose="02020603050405020304" pitchFamily="18" charset="0"/>
              </a:endParaRPr>
            </a:p>
            <a:p>
              <a:endParaRPr lang="cs-CZ" dirty="0"/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D32FCC1D-4ABA-1464-BCB4-908FB567A9EF}"/>
                </a:ext>
              </a:extLst>
            </p:cNvPr>
            <p:cNvSpPr txBox="1"/>
            <p:nvPr/>
          </p:nvSpPr>
          <p:spPr>
            <a:xfrm>
              <a:off x="5682962" y="5535235"/>
              <a:ext cx="2448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The</a:t>
              </a:r>
              <a:r>
                <a:rPr lang="cs-CZ" sz="1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ORC unit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generates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power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from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waste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heat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from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flue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gas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heat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exchangers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which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can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used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either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for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its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own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use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or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for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the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mains</a:t>
              </a:r>
              <a:r>
                <a:rPr lang="cs-CZ" sz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200D17EA-DB6C-4702-BF51-5B19365A7377}"/>
                </a:ext>
              </a:extLst>
            </p:cNvPr>
            <p:cNvSpPr txBox="1"/>
            <p:nvPr/>
          </p:nvSpPr>
          <p:spPr>
            <a:xfrm>
              <a:off x="4645569" y="3117483"/>
              <a:ext cx="1843622" cy="276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Absorption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cooler</a:t>
              </a:r>
              <a:endParaRPr lang="cs-CZ" sz="12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6363E525-69E6-6660-0E8C-C74C8FC8CF66}"/>
                </a:ext>
              </a:extLst>
            </p:cNvPr>
            <p:cNvSpPr txBox="1"/>
            <p:nvPr/>
          </p:nvSpPr>
          <p:spPr>
            <a:xfrm>
              <a:off x="478350" y="3105759"/>
              <a:ext cx="2200841" cy="2616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100" b="1" u="sng" dirty="0">
                  <a:solidFill>
                    <a:srgbClr val="538135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FGHE </a:t>
              </a:r>
              <a:r>
                <a:rPr lang="cs-CZ" sz="1100" b="1" u="sng" dirty="0">
                  <a:solidFill>
                    <a:srgbClr val="53813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FLUE GAS HEAT EXCHANGER</a:t>
              </a: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BA13E6A4-1500-1CB7-B1AF-D4462C2E27DB}"/>
              </a:ext>
            </a:extLst>
          </p:cNvPr>
          <p:cNvGrpSpPr/>
          <p:nvPr/>
        </p:nvGrpSpPr>
        <p:grpSpPr>
          <a:xfrm>
            <a:off x="539559" y="3457499"/>
            <a:ext cx="2152689" cy="1279733"/>
            <a:chOff x="7073800" y="3585439"/>
            <a:chExt cx="3491101" cy="2075392"/>
          </a:xfrm>
        </p:grpSpPr>
        <p:pic>
          <p:nvPicPr>
            <p:cNvPr id="46" name="Obrázek 45">
              <a:extLst>
                <a:ext uri="{FF2B5EF4-FFF2-40B4-BE49-F238E27FC236}">
                  <a16:creationId xmlns:a16="http://schemas.microsoft.com/office/drawing/2014/main" id="{10E20ECF-149D-4231-2DCE-41ACDF7C8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180" r="74329" b="3059"/>
            <a:stretch/>
          </p:blipFill>
          <p:spPr>
            <a:xfrm>
              <a:off x="7073800" y="3585439"/>
              <a:ext cx="3491101" cy="2075392"/>
            </a:xfrm>
            <a:prstGeom prst="rect">
              <a:avLst/>
            </a:prstGeom>
            <a:ln w="19050">
              <a:solidFill>
                <a:srgbClr val="24AF19"/>
              </a:solidFill>
            </a:ln>
          </p:spPr>
        </p:pic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9B592A97-36A8-D47F-6FFD-C89924520E45}"/>
                </a:ext>
              </a:extLst>
            </p:cNvPr>
            <p:cNvSpPr txBox="1"/>
            <p:nvPr/>
          </p:nvSpPr>
          <p:spPr>
            <a:xfrm>
              <a:off x="7770332" y="4083858"/>
              <a:ext cx="1039650" cy="349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FGHE</a:t>
              </a:r>
            </a:p>
          </p:txBody>
        </p:sp>
      </p:grpSp>
      <p:sp>
        <p:nvSpPr>
          <p:cNvPr id="48" name="Šipka: dolů 47">
            <a:extLst>
              <a:ext uri="{FF2B5EF4-FFF2-40B4-BE49-F238E27FC236}">
                <a16:creationId xmlns:a16="http://schemas.microsoft.com/office/drawing/2014/main" id="{4A397521-8951-7738-6389-05D47068DE38}"/>
              </a:ext>
            </a:extLst>
          </p:cNvPr>
          <p:cNvSpPr/>
          <p:nvPr/>
        </p:nvSpPr>
        <p:spPr>
          <a:xfrm rot="15540035">
            <a:off x="4523461" y="1396083"/>
            <a:ext cx="287150" cy="37034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61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86237" y="685296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テキスト ボックス 20">
            <a:extLst>
              <a:ext uri="{FF2B5EF4-FFF2-40B4-BE49-F238E27FC236}">
                <a16:creationId xmlns:a16="http://schemas.microsoft.com/office/drawing/2014/main" id="{1221B97F-1AEB-2921-FBC9-168E05DED3C6}"/>
              </a:ext>
            </a:extLst>
          </p:cNvPr>
          <p:cNvSpPr txBox="1"/>
          <p:nvPr/>
        </p:nvSpPr>
        <p:spPr>
          <a:xfrm>
            <a:off x="726271" y="1861577"/>
            <a:ext cx="53337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for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steam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production</a:t>
            </a:r>
            <a:endParaRPr lang="cs-CZ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hot utility and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technological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endParaRPr lang="cs-CZ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Hot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buildings</a:t>
            </a:r>
            <a:endParaRPr lang="cs-CZ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proofers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Drying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production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ingredients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800" dirty="0">
              <a:solidFill>
                <a:srgbClr val="6B1E09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TextovéPole 6">
            <a:extLst>
              <a:ext uri="{FF2B5EF4-FFF2-40B4-BE49-F238E27FC236}">
                <a16:creationId xmlns:a16="http://schemas.microsoft.com/office/drawing/2014/main" id="{A1729981-611F-DF6D-04E9-1E7E8DD7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57403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4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5">
            <a:hlinkClick r:id="rId5"/>
            <a:extLst>
              <a:ext uri="{FF2B5EF4-FFF2-40B4-BE49-F238E27FC236}">
                <a16:creationId xmlns:a16="http://schemas.microsoft.com/office/drawing/2014/main" id="{0A60A2E4-769B-B84E-6134-62E5ECB3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351FF1E-D022-9D29-7445-14A1C260719E}"/>
              </a:ext>
            </a:extLst>
          </p:cNvPr>
          <p:cNvSpPr/>
          <p:nvPr/>
        </p:nvSpPr>
        <p:spPr>
          <a:xfrm>
            <a:off x="350049" y="1008777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2A3F6C-3C89-D805-8706-5BD0D20D44C1}"/>
              </a:ext>
            </a:extLst>
          </p:cNvPr>
          <p:cNvSpPr txBox="1"/>
          <p:nvPr/>
        </p:nvSpPr>
        <p:spPr>
          <a:xfrm>
            <a:off x="609930" y="1441163"/>
            <a:ext cx="4593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Where</a:t>
            </a:r>
            <a:r>
              <a:rPr lang="cs-CZ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use </a:t>
            </a:r>
            <a:r>
              <a:rPr lang="cs-CZ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heat</a:t>
            </a:r>
            <a:endParaRPr lang="cs-CZ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6BE836-C363-E6E8-4DDE-B8F036C0B0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/>
          <a:stretch/>
        </p:blipFill>
        <p:spPr>
          <a:xfrm>
            <a:off x="6151950" y="2754860"/>
            <a:ext cx="2784313" cy="34664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3B71EB9-DFFD-495C-3783-DA40D348F9E4}"/>
              </a:ext>
            </a:extLst>
          </p:cNvPr>
          <p:cNvSpPr txBox="1"/>
          <p:nvPr/>
        </p:nvSpPr>
        <p:spPr>
          <a:xfrm>
            <a:off x="527811" y="3272880"/>
            <a:ext cx="52830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By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combining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individual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energy-saving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measures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possible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achieve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consumption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savings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between</a:t>
            </a:r>
            <a:r>
              <a:rPr lang="cs-CZ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35% - 50% 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bakery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companies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By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using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possible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obtain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12%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entering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bakery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oven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which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represents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output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around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25-55 kW,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depending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oven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type.</a:t>
            </a:r>
          </a:p>
          <a:p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Next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this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consumption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natural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saved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by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eliminating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-up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feed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hot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which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operate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efficiencies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between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80-90%.</a:t>
            </a:r>
          </a:p>
          <a:p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CCFFFFF-51BF-2C70-5844-3086B1D2796A}"/>
              </a:ext>
            </a:extLst>
          </p:cNvPr>
          <p:cNvSpPr txBox="1"/>
          <p:nvPr/>
        </p:nvSpPr>
        <p:spPr>
          <a:xfrm>
            <a:off x="561519" y="6433067"/>
            <a:ext cx="757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Substitution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electric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-up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heating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-up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from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1C517A1-3B1A-BC1D-9ADE-E612639288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7" r="1886"/>
          <a:stretch/>
        </p:blipFill>
        <p:spPr>
          <a:xfrm>
            <a:off x="7614519" y="278531"/>
            <a:ext cx="2690732" cy="299434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95313" y="665682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ovéPole 6">
            <a:extLst>
              <a:ext uri="{FF2B5EF4-FFF2-40B4-BE49-F238E27FC236}">
                <a16:creationId xmlns:a16="http://schemas.microsoft.com/office/drawing/2014/main" id="{A1729981-611F-DF6D-04E9-1E7E8DD7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57403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4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A02D5F-15A2-03AB-8D5D-070469AEB216}"/>
              </a:ext>
            </a:extLst>
          </p:cNvPr>
          <p:cNvSpPr txBox="1"/>
          <p:nvPr/>
        </p:nvSpPr>
        <p:spPr>
          <a:xfrm>
            <a:off x="413791" y="2152615"/>
            <a:ext cx="6318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Flue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Heat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Exchangers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are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installed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chimney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paths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thermal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equipment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devices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have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very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low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pressure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losses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They are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equipped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regulatory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control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unit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ensuring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optimal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operation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safety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emergency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system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event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accident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or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malfunction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whole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system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fitted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control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unit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possibility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graphical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visualisation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control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computer.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utilization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system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equipped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storage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tanks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for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elimination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consumptions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for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obtaining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Based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concrete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data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water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consumption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operating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hours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each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oven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a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thermal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consumption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curve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created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entire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system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adjusted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according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exact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needs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user. </a:t>
            </a:r>
          </a:p>
        </p:txBody>
      </p:sp>
      <p:sp>
        <p:nvSpPr>
          <p:cNvPr id="16" name="TextovéPole 5">
            <a:hlinkClick r:id="rId5"/>
            <a:extLst>
              <a:ext uri="{FF2B5EF4-FFF2-40B4-BE49-F238E27FC236}">
                <a16:creationId xmlns:a16="http://schemas.microsoft.com/office/drawing/2014/main" id="{0A60A2E4-769B-B84E-6134-62E5ECB3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C44370-7762-CD62-D3C0-86C7D963B324}"/>
              </a:ext>
            </a:extLst>
          </p:cNvPr>
          <p:cNvSpPr txBox="1"/>
          <p:nvPr/>
        </p:nvSpPr>
        <p:spPr>
          <a:xfrm>
            <a:off x="1970956" y="1602236"/>
            <a:ext cx="7537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Use </a:t>
            </a:r>
            <a:r>
              <a:rPr lang="cs-CZ" sz="2000" i="1" u="sng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2000" i="1" u="sng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cs-CZ" sz="2000" i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waste</a:t>
            </a:r>
            <a:r>
              <a:rPr lang="cs-CZ" sz="2000" i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000" i="1" u="sng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sz="2000" i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cs-CZ" sz="2000" i="1" u="sng" dirty="0" err="1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sz="2000" i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000" i="1" u="sng" dirty="0" err="1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savings</a:t>
            </a:r>
            <a:endParaRPr lang="cs-CZ" sz="2000" i="1" u="sng" dirty="0">
              <a:solidFill>
                <a:schemeClr val="accent4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256C95C-4AB6-2D59-8F35-9AD6E1C99020}"/>
              </a:ext>
            </a:extLst>
          </p:cNvPr>
          <p:cNvSpPr/>
          <p:nvPr/>
        </p:nvSpPr>
        <p:spPr>
          <a:xfrm>
            <a:off x="350049" y="1079113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04E214-2A9D-9F27-380B-1A872597B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/>
          <a:stretch/>
        </p:blipFill>
        <p:spPr bwMode="auto">
          <a:xfrm>
            <a:off x="7091936" y="3503094"/>
            <a:ext cx="3059030" cy="2199622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38E4E18-CFAD-F12D-8E4F-1F30E4933D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7" r="28578"/>
          <a:stretch/>
        </p:blipFill>
        <p:spPr bwMode="auto">
          <a:xfrm>
            <a:off x="7816899" y="595325"/>
            <a:ext cx="2401136" cy="2422918"/>
          </a:xfrm>
          <a:prstGeom prst="rect">
            <a:avLst/>
          </a:prstGeom>
          <a:ln w="31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36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0"/>
            <a:ext cx="2213570" cy="7572887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OUR  ONLY LIMIT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6A9E1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IS YOUR  IMAGINATION…</a:t>
            </a:r>
          </a:p>
        </p:txBody>
      </p:sp>
      <p:pic>
        <p:nvPicPr>
          <p:cNvPr id="30" name="Obrázek 10">
            <a:extLst>
              <a:ext uri="{FF2B5EF4-FFF2-40B4-BE49-F238E27FC236}">
                <a16:creationId xmlns:a16="http://schemas.microsoft.com/office/drawing/2014/main" id="{22836526-6BAA-4D01-8A5B-F2C18B343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B9AF9BF5-BFE4-45BD-9686-3D8F01D51D0A}"/>
              </a:ext>
            </a:extLst>
          </p:cNvPr>
          <p:cNvSpPr/>
          <p:nvPr/>
        </p:nvSpPr>
        <p:spPr>
          <a:xfrm>
            <a:off x="195313" y="665682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Projecting|Delivery|Installation|Start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up|Staff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training|After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sales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service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ovéPole 6">
            <a:extLst>
              <a:ext uri="{FF2B5EF4-FFF2-40B4-BE49-F238E27FC236}">
                <a16:creationId xmlns:a16="http://schemas.microsoft.com/office/drawing/2014/main" id="{A1729981-611F-DF6D-04E9-1E7E8DD7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7057403"/>
            <a:ext cx="322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rgbClr val="6B1E09"/>
                </a:solidFill>
                <a:latin typeface="Century Gothic" panose="020B0502020202020204" pitchFamily="34" charset="0"/>
                <a:hlinkClick r:id="rId4"/>
              </a:rPr>
              <a:t>info@dvorak-online.com</a:t>
            </a:r>
            <a:endParaRPr lang="cs-CZ" altLang="cs-CZ" sz="1600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A02D5F-15A2-03AB-8D5D-070469AEB216}"/>
              </a:ext>
            </a:extLst>
          </p:cNvPr>
          <p:cNvSpPr txBox="1"/>
          <p:nvPr/>
        </p:nvSpPr>
        <p:spPr>
          <a:xfrm>
            <a:off x="456093" y="4615405"/>
            <a:ext cx="753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current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price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increase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natural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return on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investment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range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3-5 </a:t>
            </a:r>
            <a:r>
              <a:rPr lang="cs-CZ" sz="16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years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depending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operating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hours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size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possibilities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financing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Dvorak-engineering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offers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prepare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to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bakeries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confectionery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companies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free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price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quotation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for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installation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flue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gas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exchanger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based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specific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energy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needs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during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day</a:t>
            </a:r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TextovéPole 5">
            <a:hlinkClick r:id="rId5"/>
            <a:extLst>
              <a:ext uri="{FF2B5EF4-FFF2-40B4-BE49-F238E27FC236}">
                <a16:creationId xmlns:a16="http://schemas.microsoft.com/office/drawing/2014/main" id="{0A60A2E4-769B-B84E-6134-62E5ECB3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487" y="7063447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sng" strike="noStrike" kern="1200" cap="none" spc="0" normalizeH="0" baseline="0" noProof="0" dirty="0">
                <a:ln>
                  <a:noFill/>
                </a:ln>
                <a:solidFill>
                  <a:srgbClr val="C7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www.dvorak-engineering.com</a:t>
            </a:r>
            <a:endParaRPr kumimoji="0" lang="cs-CZ" altLang="cs-CZ" sz="1800" b="0" i="0" u="sng" strike="noStrike" kern="1200" cap="none" spc="0" normalizeH="0" baseline="0" noProof="0" dirty="0">
              <a:ln>
                <a:noFill/>
              </a:ln>
              <a:solidFill>
                <a:srgbClr val="C7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C8575B4-6E9F-578A-35C0-70C98D03009F}"/>
              </a:ext>
            </a:extLst>
          </p:cNvPr>
          <p:cNvSpPr/>
          <p:nvPr/>
        </p:nvSpPr>
        <p:spPr>
          <a:xfrm>
            <a:off x="350049" y="1008777"/>
            <a:ext cx="760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u="sng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FLUE GAS HEAT EXCHANGERS </a:t>
            </a:r>
            <a:endParaRPr lang="cs-CZ" sz="24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E4B628-4576-0398-F074-788D9CA81E6F}"/>
              </a:ext>
            </a:extLst>
          </p:cNvPr>
          <p:cNvSpPr txBox="1"/>
          <p:nvPr/>
        </p:nvSpPr>
        <p:spPr>
          <a:xfrm>
            <a:off x="350049" y="6309900"/>
            <a:ext cx="70500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If this topic </a:t>
            </a:r>
            <a:r>
              <a:rPr lang="cs-CZ" sz="1600" b="0" i="1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is</a:t>
            </a:r>
            <a:r>
              <a:rPr lang="cs-CZ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600" b="0" i="1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interesting</a:t>
            </a:r>
            <a:r>
              <a:rPr lang="cs-CZ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600" b="0" i="1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for</a:t>
            </a:r>
            <a:r>
              <a:rPr lang="cs-CZ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sz="1600" b="0" i="1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you</a:t>
            </a:r>
            <a:r>
              <a:rPr lang="cs-CZ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1600" b="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please let us know - we will send more detailed information.</a:t>
            </a:r>
            <a:r>
              <a:rPr lang="cs-CZ" sz="16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</a:p>
          <a:p>
            <a:endParaRPr lang="cs-CZ" sz="1600" i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4E06189-D0A5-2412-5F6B-6EFA3002AF37}"/>
              </a:ext>
            </a:extLst>
          </p:cNvPr>
          <p:cNvGrpSpPr/>
          <p:nvPr/>
        </p:nvGrpSpPr>
        <p:grpSpPr>
          <a:xfrm>
            <a:off x="1892001" y="1466580"/>
            <a:ext cx="5180213" cy="3054606"/>
            <a:chOff x="2140548" y="1529425"/>
            <a:chExt cx="4705371" cy="277460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E573563A-DEE1-7820-7DC4-8BC5FE4685CF}"/>
                </a:ext>
              </a:extLst>
            </p:cNvPr>
            <p:cNvGrpSpPr/>
            <p:nvPr/>
          </p:nvGrpSpPr>
          <p:grpSpPr>
            <a:xfrm>
              <a:off x="2140548" y="1529425"/>
              <a:ext cx="4705371" cy="2774607"/>
              <a:chOff x="2129951" y="1416013"/>
              <a:chExt cx="4906705" cy="2893327"/>
            </a:xfrm>
          </p:grpSpPr>
          <p:pic>
            <p:nvPicPr>
              <p:cNvPr id="3" name="Obrázek 2">
                <a:extLst>
                  <a:ext uri="{FF2B5EF4-FFF2-40B4-BE49-F238E27FC236}">
                    <a16:creationId xmlns:a16="http://schemas.microsoft.com/office/drawing/2014/main" id="{643993B7-C2E8-B41B-428E-A74378A95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4464" y="1794389"/>
                <a:ext cx="4029637" cy="2514951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AD24FF4-C806-6FDA-A3DE-F4E85F09BA0C}"/>
                  </a:ext>
                </a:extLst>
              </p:cNvPr>
              <p:cNvSpPr txBox="1"/>
              <p:nvPr/>
            </p:nvSpPr>
            <p:spPr>
              <a:xfrm>
                <a:off x="2129951" y="1416013"/>
                <a:ext cx="4906705" cy="612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Graphical</a:t>
                </a:r>
                <a:r>
                  <a:rPr lang="cs-CZ" i="1" dirty="0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visualisation</a:t>
                </a:r>
                <a:r>
                  <a:rPr lang="cs-CZ" i="1" dirty="0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of</a:t>
                </a:r>
                <a:r>
                  <a:rPr lang="cs-CZ" i="1" dirty="0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waste</a:t>
                </a:r>
                <a:r>
                  <a:rPr lang="cs-CZ" i="1" dirty="0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heat</a:t>
                </a:r>
                <a:r>
                  <a:rPr lang="cs-CZ" i="1" dirty="0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cs-CZ" i="1" dirty="0" err="1"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utilization</a:t>
                </a:r>
                <a:endParaRPr lang="cs-CZ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p:grpSp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992BA945-4165-236F-8D0D-BFB865FFF563}"/>
                </a:ext>
              </a:extLst>
            </p:cNvPr>
            <p:cNvSpPr/>
            <p:nvPr/>
          </p:nvSpPr>
          <p:spPr>
            <a:xfrm>
              <a:off x="4083589" y="2042102"/>
              <a:ext cx="575094" cy="71206"/>
            </a:xfrm>
            <a:prstGeom prst="rect">
              <a:avLst/>
            </a:prstGeom>
            <a:solidFill>
              <a:srgbClr val="696969"/>
            </a:solidFill>
            <a:ln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66973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E34AD59CC12498B104443242AFE32" ma:contentTypeVersion="11" ma:contentTypeDescription="Vytvoří nový dokument" ma:contentTypeScope="" ma:versionID="51a773ba4852eee42f5fadfe35e0cba9">
  <xsd:schema xmlns:xsd="http://www.w3.org/2001/XMLSchema" xmlns:xs="http://www.w3.org/2001/XMLSchema" xmlns:p="http://schemas.microsoft.com/office/2006/metadata/properties" xmlns:ns3="59c9ef8a-c20f-4b83-9077-3e79f553c22a" targetNamespace="http://schemas.microsoft.com/office/2006/metadata/properties" ma:root="true" ma:fieldsID="f5bd626b6efe35eed5df88bba1f6234e" ns3:_="">
    <xsd:import namespace="59c9ef8a-c20f-4b83-9077-3e79f553c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9ef8a-c20f-4b83-9077-3e79f553c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445AC-BF6E-4227-B8EB-87F2F66E5B1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59c9ef8a-c20f-4b83-9077-3e79f553c2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796563-E2CC-4521-85C4-AA5A9850A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9ef8a-c20f-4b83-9077-3e79f553c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8AFBB8-1F31-4730-B409-EBE6758FD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15393</TotalTime>
  <Words>846</Words>
  <Application>Microsoft Office PowerPoint</Application>
  <PresentationFormat>Vlastní</PresentationFormat>
  <Paragraphs>108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Calisto MT</vt:lpstr>
      <vt:lpstr>Century Gothic</vt:lpstr>
      <vt:lpstr>Symbol</vt:lpstr>
      <vt:lpstr>Times New Roman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Arnošt</dc:creator>
  <cp:lastModifiedBy>Radek Arnošt</cp:lastModifiedBy>
  <cp:revision>662</cp:revision>
  <cp:lastPrinted>2022-10-03T10:14:01Z</cp:lastPrinted>
  <dcterms:created xsi:type="dcterms:W3CDTF">2019-08-20T08:03:09Z</dcterms:created>
  <dcterms:modified xsi:type="dcterms:W3CDTF">2022-10-03T13:31:34Z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0x010100F02E34AD59CC12498B104443242AFE32</vt:lpwstr>
  </property>
</Properties>
</file>